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AAD4C1-ECA7-43B9-A096-27A6C3ECE76F}" type="datetimeFigureOut">
              <a:rPr lang="en-IN" smtClean="0"/>
              <a:t>28-03-2025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31DDB-3125-40E7-B0E2-1C4C91261A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18565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931DDB-3125-40E7-B0E2-1C4C91261A5D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5527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0E727-A1DC-6715-E01B-3C4CCD219A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E2C78B-C673-47E5-10D4-555F8CC06D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B9667E-DE3B-6EAA-C090-109778CBA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AD28-AB5E-4CB0-A80C-FC9F2709B4D9}" type="datetimeFigureOut">
              <a:rPr lang="en-IN" smtClean="0"/>
              <a:t>28-03-2025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0661E3-B1D4-7138-45EB-0B69DAE13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CA16D-392D-61DC-D2B1-F0F99CEBF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69F8-5DA9-44FE-8BA3-704ACD1078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0952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62824-3264-2316-28E2-053185872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F09F7A-9107-576D-6E33-908BF11EF2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AB7D7D-AE99-2FFB-8AFC-073E3F067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AD28-AB5E-4CB0-A80C-FC9F2709B4D9}" type="datetimeFigureOut">
              <a:rPr lang="en-IN" smtClean="0"/>
              <a:t>28-03-2025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2CCA8-47C0-E873-98D8-689F3D51F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03EB1-CF15-DED6-977F-34E437AA9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69F8-5DA9-44FE-8BA3-704ACD1078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2399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33A027-9295-7322-6772-18C76539FF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C35450-3627-8F65-26DA-5E515933F6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1A48E-EF4B-2219-566B-5230F0DB9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AD28-AB5E-4CB0-A80C-FC9F2709B4D9}" type="datetimeFigureOut">
              <a:rPr lang="en-IN" smtClean="0"/>
              <a:t>28-03-2025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443BEC-77F0-422A-23D3-08F1C398D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6B4B14-AEFF-ED53-455B-0C43E8931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69F8-5DA9-44FE-8BA3-704ACD1078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7182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D744A-A816-1CA5-5DAD-B53AA2F5F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6910DD-6575-4D89-44B8-D2E73747F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1823DB-8030-2B11-B703-7509466D1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AD28-AB5E-4CB0-A80C-FC9F2709B4D9}" type="datetimeFigureOut">
              <a:rPr lang="en-IN" smtClean="0"/>
              <a:t>28-03-2025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3A505D-C6A2-FFB8-B28C-52E93D727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103DA6-90F6-550A-1FAE-677D6A968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69F8-5DA9-44FE-8BA3-704ACD107859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4A5A9B4-0799-59D0-D4BE-2AEBE394D89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83850" y="6356350"/>
            <a:ext cx="869950" cy="36512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36887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B3370-D8CE-89E6-F8F3-F8A234EEB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1C636-0F2E-3C06-A0EC-83BD880D24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41910-DE82-03CC-C50C-CD586DC0E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AD28-AB5E-4CB0-A80C-FC9F2709B4D9}" type="datetimeFigureOut">
              <a:rPr lang="en-IN" smtClean="0"/>
              <a:t>28-03-2025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19C868-D1C5-F84E-2665-A36E0C23E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FD2281-FC55-6E4D-B4B1-D939FDC89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69F8-5DA9-44FE-8BA3-704ACD1078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8265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2F726-2212-F2AC-9888-699760DF3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8B296-6748-2361-1E39-A12D3255EC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FA6A8C-3365-FB24-4BB9-FFE67DFE65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5341F6-0726-E32D-4AC8-D6445B4E1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AD28-AB5E-4CB0-A80C-FC9F2709B4D9}" type="datetimeFigureOut">
              <a:rPr lang="en-IN" smtClean="0"/>
              <a:t>28-03-2025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AC3F78-BFB9-D76B-8618-22EEEEE56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124B4D-C133-A2E4-0F83-31C1AA938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69F8-5DA9-44FE-8BA3-704ACD1078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3099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54501-2B3F-706F-8587-C96BF897F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C8C45-B67D-578D-7F04-EE1B599D78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70D7BA-9AA7-5EFD-A9BF-206414171A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7AB9E9-05D2-BA3D-D9A9-02C8E118D2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DBE82D-4364-83AF-82EB-DD93F56CBE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0D0F2-13B5-EC92-AE5A-458C97FC5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AD28-AB5E-4CB0-A80C-FC9F2709B4D9}" type="datetimeFigureOut">
              <a:rPr lang="en-IN" smtClean="0"/>
              <a:t>28-03-2025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110FC0-2E2B-669C-4FF8-AB02BB3F6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E1755B-D1B9-229C-F98A-C6BF81EC1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69F8-5DA9-44FE-8BA3-704ACD1078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2171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5A510-0B56-148C-C252-4D3578137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AD0E11-7FB0-2C56-D451-514A2209C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AD28-AB5E-4CB0-A80C-FC9F2709B4D9}" type="datetimeFigureOut">
              <a:rPr lang="en-IN" smtClean="0"/>
              <a:t>28-03-2025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188CBB-A19E-8A27-4283-3FD673C45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97FD93-3B72-2A26-7411-DCAD1BE4E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69F8-5DA9-44FE-8BA3-704ACD1078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5927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FD8DA1-8A6C-4DBC-4BA4-FF803AE1B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AD28-AB5E-4CB0-A80C-FC9F2709B4D9}" type="datetimeFigureOut">
              <a:rPr lang="en-IN" smtClean="0"/>
              <a:t>28-03-2025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42AAE2-EDE7-5134-6DC8-860556708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EA4124-A30D-6C0D-FC27-D53A7EBFC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69F8-5DA9-44FE-8BA3-704ACD1078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9750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5DCCB-C4C6-CBB1-8216-E1580876D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33624-82FC-39ED-8AA1-58FC6E623D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3380F7-6D4D-BB4E-3D1C-A560E15F91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4AEB80-2B96-7079-1713-5287D6B54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AD28-AB5E-4CB0-A80C-FC9F2709B4D9}" type="datetimeFigureOut">
              <a:rPr lang="en-IN" smtClean="0"/>
              <a:t>28-03-2025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5FD2B9-855C-2DA1-EFA5-BEDB84C53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E24FCD-8651-E747-0B72-7DB6ACC20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69F8-5DA9-44FE-8BA3-704ACD1078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4394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CAA44-102F-FFC5-DCA0-450A05736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C4FB6A-3FC2-0B27-1810-8517DE965E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3639D5-A49D-0C8E-1D3E-C268D3E4F7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79A593-0F24-D43D-F7C1-FBB8D67E5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AD28-AB5E-4CB0-A80C-FC9F2709B4D9}" type="datetimeFigureOut">
              <a:rPr lang="en-IN" smtClean="0"/>
              <a:t>28-03-2025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0BFB5F-75D9-4A73-0E58-D01E2D738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FC3801-EF69-3543-4E29-2E236B2F5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69F8-5DA9-44FE-8BA3-704ACD1078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3569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86924D-DFE4-F246-0CA4-E1607063E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324512-D47C-0BB0-74A8-E773D46964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0D790-6348-4386-1EAB-967BB197A0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E4AD28-AB5E-4CB0-A80C-FC9F2709B4D9}" type="datetimeFigureOut">
              <a:rPr lang="en-IN" smtClean="0"/>
              <a:t>28-03-2025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ABF12-3A30-BFEC-2B02-D6B5816D81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DA0563-0D44-80BF-A40E-757A4F102E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7F69F8-5DA9-44FE-8BA3-704ACD1078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7588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C39A5-06C4-460C-41E7-AB386DAEA9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947" y="285134"/>
            <a:ext cx="11307097" cy="2387600"/>
          </a:xfrm>
        </p:spPr>
        <p:txBody>
          <a:bodyPr>
            <a:normAutofit/>
          </a:bodyPr>
          <a:lstStyle/>
          <a:p>
            <a:r>
              <a:rPr lang="en-US" sz="11500" b="1" dirty="0">
                <a:latin typeface="Aparajita" panose="02020603050405020304" pitchFamily="18" charset="0"/>
                <a:cs typeface="Aparajita" panose="02020603050405020304" pitchFamily="18" charset="0"/>
              </a:rPr>
              <a:t>CEN-300</a:t>
            </a:r>
            <a:endParaRPr lang="en-IN" sz="11500" b="1" dirty="0">
              <a:latin typeface="Aparajita" panose="02020603050405020304" pitchFamily="18" charset="0"/>
              <a:cs typeface="Aparajita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A0237C-E55A-C18F-FCFC-9E22D866B0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7304" y="3159585"/>
            <a:ext cx="10117392" cy="1655762"/>
          </a:xfrm>
        </p:spPr>
        <p:txBody>
          <a:bodyPr>
            <a:noAutofit/>
          </a:bodyPr>
          <a:lstStyle/>
          <a:p>
            <a:r>
              <a:rPr lang="en-US" sz="4000" dirty="0">
                <a:latin typeface="Aparajita" panose="02020603050405020304" pitchFamily="18" charset="0"/>
                <a:cs typeface="Aparajita" panose="02020603050405020304" pitchFamily="18" charset="0"/>
              </a:rPr>
              <a:t>Vehicle Trajectory Prediction using Aerial Images and Object Detection</a:t>
            </a:r>
          </a:p>
          <a:p>
            <a:endParaRPr lang="en-US" sz="3600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r>
              <a:rPr lang="en-US" sz="3200" dirty="0">
                <a:solidFill>
                  <a:schemeClr val="bg1">
                    <a:lumMod val="50000"/>
                  </a:schemeClr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Agam Pandey (22113009) | Hardik Chawla (22113056) | </a:t>
            </a:r>
          </a:p>
          <a:p>
            <a:r>
              <a:rPr lang="en-US" sz="3200" dirty="0">
                <a:solidFill>
                  <a:schemeClr val="bg1">
                    <a:lumMod val="50000"/>
                  </a:schemeClr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Krish Sharma (22124021) | Samarth ()</a:t>
            </a:r>
            <a:endParaRPr lang="en-IN" sz="3200" dirty="0">
              <a:solidFill>
                <a:schemeClr val="bg1">
                  <a:lumMod val="50000"/>
                </a:schemeClr>
              </a:solidFill>
              <a:latin typeface="Aparajita" panose="02020603050405020304" pitchFamily="18" charset="0"/>
              <a:cs typeface="Aparajita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D63BFB-9A05-50D6-05DD-4E8725D9B6D4}"/>
              </a:ext>
            </a:extLst>
          </p:cNvPr>
          <p:cNvSpPr/>
          <p:nvPr/>
        </p:nvSpPr>
        <p:spPr>
          <a:xfrm>
            <a:off x="3525520" y="924560"/>
            <a:ext cx="5334000" cy="142240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4749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463CC168-7A32-A7BF-45CF-91DB2013E2FC}"/>
              </a:ext>
            </a:extLst>
          </p:cNvPr>
          <p:cNvSpPr txBox="1">
            <a:spLocks/>
          </p:cNvSpPr>
          <p:nvPr/>
        </p:nvSpPr>
        <p:spPr>
          <a:xfrm>
            <a:off x="158015" y="162488"/>
            <a:ext cx="11875970" cy="12519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b="1" dirty="0">
                <a:latin typeface="Aparajita" panose="02020603050405020304" pitchFamily="18" charset="0"/>
                <a:cs typeface="Aparajita" panose="02020603050405020304" pitchFamily="18" charset="0"/>
              </a:rPr>
              <a:t>Tracking vehicle movements in real-time, mapping trajectories,  predicting future trajectories, aiding in collision detection and prevention.</a:t>
            </a:r>
          </a:p>
        </p:txBody>
      </p:sp>
      <p:pic>
        <p:nvPicPr>
          <p:cNvPr id="6" name="5s output video">
            <a:hlinkClick r:id="" action="ppaction://media"/>
            <a:extLst>
              <a:ext uri="{FF2B5EF4-FFF2-40B4-BE49-F238E27FC236}">
                <a16:creationId xmlns:a16="http://schemas.microsoft.com/office/drawing/2014/main" id="{BE2D417B-B1BA-AB95-AAEA-F11EAE9DD5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3558" y="3464523"/>
            <a:ext cx="5944278" cy="313932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83789EC-987F-A652-024A-FCD3A5E5623B}"/>
              </a:ext>
            </a:extLst>
          </p:cNvPr>
          <p:cNvSpPr txBox="1"/>
          <p:nvPr/>
        </p:nvSpPr>
        <p:spPr>
          <a:xfrm>
            <a:off x="6725265" y="3295246"/>
            <a:ext cx="500151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YOLOv8</a:t>
            </a:r>
            <a:r>
              <a:rPr lang="en-US" sz="2000" b="1" dirty="0">
                <a:latin typeface="Aparajita" panose="02020603050405020304" pitchFamily="18" charset="0"/>
                <a:cs typeface="Aparajita" panose="02020603050405020304" pitchFamily="18" charset="0"/>
              </a:rPr>
              <a:t> for Object Detection</a:t>
            </a:r>
            <a:r>
              <a:rPr lang="en-IN" sz="2000" b="1" dirty="0">
                <a:latin typeface="Aparajita" panose="02020603050405020304" pitchFamily="18" charset="0"/>
                <a:cs typeface="Aparajita" panose="02020603050405020304" pitchFamily="18" charset="0"/>
              </a:rPr>
              <a:t> : </a:t>
            </a:r>
            <a:r>
              <a:rPr lang="en-IN" sz="2000" dirty="0">
                <a:latin typeface="Aparajita" panose="02020603050405020304" pitchFamily="18" charset="0"/>
                <a:cs typeface="Aparajita" panose="02020603050405020304" pitchFamily="18" charset="0"/>
              </a:rPr>
              <a:t>Frame wise vehicles are identified.</a:t>
            </a:r>
          </a:p>
          <a:p>
            <a:endParaRPr lang="en-IN" sz="2000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r>
              <a:rPr lang="en-IN" sz="2000" b="1" dirty="0">
                <a:solidFill>
                  <a:srgbClr val="C000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ByteTrack</a:t>
            </a:r>
            <a:r>
              <a:rPr lang="en-IN" sz="2000" b="1" dirty="0">
                <a:latin typeface="Aparajita" panose="02020603050405020304" pitchFamily="18" charset="0"/>
                <a:cs typeface="Aparajita" panose="02020603050405020304" pitchFamily="18" charset="0"/>
              </a:rPr>
              <a:t> for Object Tracking : </a:t>
            </a:r>
            <a:r>
              <a:rPr lang="en-IN" sz="2000" dirty="0">
                <a:latin typeface="Aparajita" panose="02020603050405020304" pitchFamily="18" charset="0"/>
                <a:cs typeface="Aparajita" panose="02020603050405020304" pitchFamily="18" charset="0"/>
              </a:rPr>
              <a:t>Unique-ID assigned to each detected vehicles and tracks their movement over time.</a:t>
            </a:r>
          </a:p>
          <a:p>
            <a:endParaRPr lang="en-US" sz="2000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r>
              <a:rPr lang="en-US" sz="2000" b="1" dirty="0">
                <a:solidFill>
                  <a:srgbClr val="C000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LSTM</a:t>
            </a:r>
            <a:r>
              <a:rPr lang="en-US" sz="2000" b="1" dirty="0">
                <a:latin typeface="Aparajita" panose="02020603050405020304" pitchFamily="18" charset="0"/>
                <a:cs typeface="Aparajita" panose="02020603050405020304" pitchFamily="18" charset="0"/>
              </a:rPr>
              <a:t> for Trajectory Prediction</a:t>
            </a:r>
          </a:p>
          <a:p>
            <a:endParaRPr lang="en-US" sz="2000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r>
              <a:rPr lang="en-US" sz="2000" b="1" dirty="0">
                <a:solidFill>
                  <a:srgbClr val="C000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Kalman Filter </a:t>
            </a:r>
            <a:r>
              <a:rPr lang="en-US" sz="2000" b="1" dirty="0">
                <a:latin typeface="Aparajita" panose="02020603050405020304" pitchFamily="18" charset="0"/>
                <a:cs typeface="Aparajita" panose="02020603050405020304" pitchFamily="18" charset="0"/>
              </a:rPr>
              <a:t>for Smoother Predictions : </a:t>
            </a:r>
            <a:r>
              <a:rPr lang="en-US" sz="2000" dirty="0">
                <a:latin typeface="Aparajita" panose="02020603050405020304" pitchFamily="18" charset="0"/>
                <a:cs typeface="Aparajita" panose="02020603050405020304" pitchFamily="18" charset="0"/>
              </a:rPr>
              <a:t>Noise reduction and path refinement.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0F063B5-FACF-D527-3955-A4B2065EBAEC}"/>
              </a:ext>
            </a:extLst>
          </p:cNvPr>
          <p:cNvCxnSpPr>
            <a:cxnSpLocks/>
          </p:cNvCxnSpPr>
          <p:nvPr/>
        </p:nvCxnSpPr>
        <p:spPr>
          <a:xfrm flipV="1">
            <a:off x="1189703" y="2870615"/>
            <a:ext cx="1095174" cy="2512233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3D29D86-6303-37F6-1ABA-AA360551A5C0}"/>
              </a:ext>
            </a:extLst>
          </p:cNvPr>
          <p:cNvCxnSpPr>
            <a:cxnSpLocks/>
          </p:cNvCxnSpPr>
          <p:nvPr/>
        </p:nvCxnSpPr>
        <p:spPr>
          <a:xfrm flipV="1">
            <a:off x="2467897" y="2870615"/>
            <a:ext cx="2846277" cy="2163569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16F8220A-68E9-80E8-F540-FDBCA857EB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4062" y="1749271"/>
            <a:ext cx="1426994" cy="922207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D19A785D-49FF-4168-6443-9A949DACBFA1}"/>
              </a:ext>
            </a:extLst>
          </p:cNvPr>
          <p:cNvSpPr/>
          <p:nvPr/>
        </p:nvSpPr>
        <p:spPr>
          <a:xfrm>
            <a:off x="3540580" y="2013729"/>
            <a:ext cx="1238865" cy="393291"/>
          </a:xfrm>
          <a:prstGeom prst="rightArrow">
            <a:avLst/>
          </a:prstGeom>
          <a:solidFill>
            <a:srgbClr val="FFFF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F19B9D1-AEBD-BA62-2386-D5A8386FEAE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22603"/>
          <a:stretch/>
        </p:blipFill>
        <p:spPr>
          <a:xfrm>
            <a:off x="5043527" y="1749271"/>
            <a:ext cx="5820794" cy="922207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61A3F8BE-59EB-FBAE-06D2-9202B194E991}"/>
              </a:ext>
            </a:extLst>
          </p:cNvPr>
          <p:cNvSpPr/>
          <p:nvPr/>
        </p:nvSpPr>
        <p:spPr>
          <a:xfrm>
            <a:off x="897259" y="4890295"/>
            <a:ext cx="1723181" cy="494178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349C4E26-4D5E-0FE8-8094-D1ECC1D8EF98}"/>
              </a:ext>
            </a:extLst>
          </p:cNvPr>
          <p:cNvSpPr/>
          <p:nvPr/>
        </p:nvSpPr>
        <p:spPr>
          <a:xfrm>
            <a:off x="569960" y="5334896"/>
            <a:ext cx="1095175" cy="740784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8886850-E914-044C-49C2-0151CEE50B06}"/>
              </a:ext>
            </a:extLst>
          </p:cNvPr>
          <p:cNvSpPr txBox="1"/>
          <p:nvPr/>
        </p:nvSpPr>
        <p:spPr>
          <a:xfrm>
            <a:off x="4913753" y="1422465"/>
            <a:ext cx="2364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Predicted Trajectory Path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0E95528-6885-58AF-26DE-4E47DB2F4E2D}"/>
              </a:ext>
            </a:extLst>
          </p:cNvPr>
          <p:cNvSpPr txBox="1"/>
          <p:nvPr/>
        </p:nvSpPr>
        <p:spPr>
          <a:xfrm>
            <a:off x="7787597" y="1414482"/>
            <a:ext cx="14384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Past Trajectory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FEAFFB2-2C47-C768-8896-91E1C8254373}"/>
              </a:ext>
            </a:extLst>
          </p:cNvPr>
          <p:cNvSpPr txBox="1"/>
          <p:nvPr/>
        </p:nvSpPr>
        <p:spPr>
          <a:xfrm>
            <a:off x="1649445" y="1414482"/>
            <a:ext cx="1594109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Object Detection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1EFB82D-BC96-030F-4E82-57F00EADBA30}"/>
              </a:ext>
            </a:extLst>
          </p:cNvPr>
          <p:cNvCxnSpPr/>
          <p:nvPr/>
        </p:nvCxnSpPr>
        <p:spPr>
          <a:xfrm>
            <a:off x="-193040" y="1270000"/>
            <a:ext cx="129235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720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6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15" grpId="0" animBg="1"/>
      <p:bldP spid="19" grpId="0" animBg="1"/>
      <p:bldP spid="41" grpId="0" animBg="1"/>
      <p:bldP spid="30" grpId="0"/>
      <p:bldP spid="31" grpId="0"/>
      <p:bldP spid="3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463CC168-7A32-A7BF-45CF-91DB2013E2FC}"/>
              </a:ext>
            </a:extLst>
          </p:cNvPr>
          <p:cNvSpPr txBox="1">
            <a:spLocks/>
          </p:cNvSpPr>
          <p:nvPr/>
        </p:nvSpPr>
        <p:spPr>
          <a:xfrm>
            <a:off x="593558" y="262324"/>
            <a:ext cx="11133220" cy="12519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000" b="1" dirty="0">
                <a:latin typeface="Aparajita" panose="02020603050405020304" pitchFamily="18" charset="0"/>
                <a:cs typeface="Aparajita" panose="02020603050405020304" pitchFamily="18" charset="0"/>
              </a:rPr>
              <a:t>Technical Implementation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A80266-AE1C-8468-0FF6-D2CA62B89C75}"/>
              </a:ext>
            </a:extLst>
          </p:cNvPr>
          <p:cNvSpPr txBox="1"/>
          <p:nvPr/>
        </p:nvSpPr>
        <p:spPr>
          <a:xfrm>
            <a:off x="593558" y="1243143"/>
            <a:ext cx="54033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1.  DATA COLLECTION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0D3F9D-CBD9-7191-035D-EDABDDF199B6}"/>
              </a:ext>
            </a:extLst>
          </p:cNvPr>
          <p:cNvSpPr txBox="1"/>
          <p:nvPr/>
        </p:nvSpPr>
        <p:spPr>
          <a:xfrm>
            <a:off x="593558" y="2928907"/>
            <a:ext cx="54033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2.  OBJECT DETECTION </a:t>
            </a:r>
            <a:r>
              <a:rPr lang="en-US" sz="2000" dirty="0">
                <a:latin typeface="Aparajita" panose="02020603050405020304" pitchFamily="18" charset="0"/>
                <a:cs typeface="Aparajita" panose="02020603050405020304" pitchFamily="18" charset="0"/>
              </a:rPr>
              <a:t>: YOLOv8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332C68B-C5F6-69EC-8B7B-C552E8ECA7E2}"/>
              </a:ext>
            </a:extLst>
          </p:cNvPr>
          <p:cNvSpPr txBox="1"/>
          <p:nvPr/>
        </p:nvSpPr>
        <p:spPr>
          <a:xfrm>
            <a:off x="593558" y="3498756"/>
            <a:ext cx="55024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parajita" panose="02020603050405020304" pitchFamily="18" charset="0"/>
                <a:cs typeface="Aparajita" panose="02020603050405020304" pitchFamily="18" charset="0"/>
              </a:rPr>
              <a:t>Model used : Pre-trained </a:t>
            </a:r>
            <a:r>
              <a:rPr lang="en-US" sz="2000" b="1" dirty="0">
                <a:latin typeface="Aparajita" panose="02020603050405020304" pitchFamily="18" charset="0"/>
                <a:cs typeface="Aparajita" panose="02020603050405020304" pitchFamily="18" charset="0"/>
              </a:rPr>
              <a:t>YOLOv8 (</a:t>
            </a:r>
            <a:r>
              <a:rPr lang="en-US" sz="2000" b="1" dirty="0" err="1">
                <a:latin typeface="Aparajita" panose="02020603050405020304" pitchFamily="18" charset="0"/>
                <a:cs typeface="Aparajita" panose="02020603050405020304" pitchFamily="18" charset="0"/>
              </a:rPr>
              <a:t>Ultralytics</a:t>
            </a:r>
            <a:r>
              <a:rPr lang="en-US" sz="2000" b="1" dirty="0">
                <a:latin typeface="Aparajita" panose="02020603050405020304" pitchFamily="18" charset="0"/>
                <a:cs typeface="Aparajita" panose="02020603050405020304" pitchFamily="18" charset="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parajita" panose="02020603050405020304" pitchFamily="18" charset="0"/>
                <a:cs typeface="Aparajita" panose="02020603050405020304" pitchFamily="18" charset="0"/>
              </a:rPr>
              <a:t>Library : </a:t>
            </a:r>
            <a:r>
              <a:rPr lang="en-US" sz="2000" b="1" dirty="0">
                <a:latin typeface="Aparajita" panose="02020603050405020304" pitchFamily="18" charset="0"/>
                <a:cs typeface="Aparajita" panose="02020603050405020304" pitchFamily="18" charset="0"/>
              </a:rPr>
              <a:t>supervision (</a:t>
            </a:r>
            <a:r>
              <a:rPr lang="en-US" sz="2000" b="1" dirty="0" err="1">
                <a:latin typeface="Aparajita" panose="02020603050405020304" pitchFamily="18" charset="0"/>
                <a:cs typeface="Aparajita" panose="02020603050405020304" pitchFamily="18" charset="0"/>
              </a:rPr>
              <a:t>Roboflow</a:t>
            </a:r>
            <a:r>
              <a:rPr lang="en-US" sz="2000" b="1" dirty="0">
                <a:latin typeface="Aparajita" panose="02020603050405020304" pitchFamily="18" charset="0"/>
                <a:cs typeface="Aparajita" panose="02020603050405020304" pitchFamily="18" charset="0"/>
              </a:rPr>
              <a:t>) </a:t>
            </a:r>
            <a:r>
              <a:rPr lang="en-US" sz="2000" dirty="0">
                <a:latin typeface="Aparajita" panose="02020603050405020304" pitchFamily="18" charset="0"/>
                <a:cs typeface="Aparajita" panose="02020603050405020304" pitchFamily="18" charset="0"/>
              </a:rPr>
              <a:t>for processing detections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parajita" panose="02020603050405020304" pitchFamily="18" charset="0"/>
                <a:cs typeface="Aparajita" panose="02020603050405020304" pitchFamily="18" charset="0"/>
              </a:rPr>
              <a:t>Thresholds : Confidence = 0.3 ; </a:t>
            </a:r>
            <a:r>
              <a:rPr lang="en-US" sz="2000" dirty="0" err="1">
                <a:latin typeface="Aparajita" panose="02020603050405020304" pitchFamily="18" charset="0"/>
                <a:cs typeface="Aparajita" panose="02020603050405020304" pitchFamily="18" charset="0"/>
              </a:rPr>
              <a:t>IoU</a:t>
            </a:r>
            <a:r>
              <a:rPr lang="en-US" sz="2000" dirty="0">
                <a:latin typeface="Aparajita" panose="02020603050405020304" pitchFamily="18" charset="0"/>
                <a:cs typeface="Aparajita" panose="02020603050405020304" pitchFamily="18" charset="0"/>
              </a:rPr>
              <a:t> = 0.7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parajita" panose="02020603050405020304" pitchFamily="18" charset="0"/>
                <a:cs typeface="Aparajita" panose="02020603050405020304" pitchFamily="18" charset="0"/>
              </a:rPr>
              <a:t>Output : Bounding boxes for each vehicle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D0F38BF-CFA5-29A3-72C9-E7503D6712F5}"/>
              </a:ext>
            </a:extLst>
          </p:cNvPr>
          <p:cNvSpPr txBox="1"/>
          <p:nvPr/>
        </p:nvSpPr>
        <p:spPr>
          <a:xfrm>
            <a:off x="593558" y="5745525"/>
            <a:ext cx="42349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parajita" panose="02020603050405020304" pitchFamily="18" charset="0"/>
                <a:cs typeface="Aparajita" panose="02020603050405020304" pitchFamily="18" charset="0"/>
              </a:rPr>
              <a:t>Ensures consistent vehicle IDs across frames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parajita" panose="02020603050405020304" pitchFamily="18" charset="0"/>
                <a:cs typeface="Aparajita" panose="02020603050405020304" pitchFamily="18" charset="0"/>
              </a:rPr>
              <a:t>Storing vehicle movement data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E91DA4E-A44B-E78E-2599-73E31623ED60}"/>
              </a:ext>
            </a:extLst>
          </p:cNvPr>
          <p:cNvSpPr txBox="1"/>
          <p:nvPr/>
        </p:nvSpPr>
        <p:spPr>
          <a:xfrm>
            <a:off x="593558" y="5179710"/>
            <a:ext cx="54033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3.  OBJECT TRACKING </a:t>
            </a:r>
            <a:r>
              <a:rPr lang="en-US" sz="2000" dirty="0">
                <a:latin typeface="Aparajita" panose="02020603050405020304" pitchFamily="18" charset="0"/>
                <a:cs typeface="Aparajita" panose="02020603050405020304" pitchFamily="18" charset="0"/>
              </a:rPr>
              <a:t>: ByteTrack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3E9AF7E-E2C3-72B0-BEC0-D48D1E9B615F}"/>
              </a:ext>
            </a:extLst>
          </p:cNvPr>
          <p:cNvCxnSpPr>
            <a:cxnSpLocks/>
          </p:cNvCxnSpPr>
          <p:nvPr/>
        </p:nvCxnSpPr>
        <p:spPr>
          <a:xfrm>
            <a:off x="6078146" y="1097280"/>
            <a:ext cx="0" cy="535613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A186660E-8004-C928-BAE6-7DE57BE72C1C}"/>
              </a:ext>
            </a:extLst>
          </p:cNvPr>
          <p:cNvSpPr txBox="1"/>
          <p:nvPr/>
        </p:nvSpPr>
        <p:spPr>
          <a:xfrm>
            <a:off x="6498371" y="1243143"/>
            <a:ext cx="54033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 startAt="4"/>
            </a:pPr>
            <a:r>
              <a:rPr lang="en-US" sz="2000" dirty="0">
                <a:solidFill>
                  <a:srgbClr val="C000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DATA STORAGE</a:t>
            </a:r>
          </a:p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         </a:t>
            </a:r>
            <a:r>
              <a:rPr lang="en-US" sz="1600" b="1" i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frame, timestamp, </a:t>
            </a:r>
            <a:r>
              <a:rPr lang="en-US" sz="1600" b="1" i="1" dirty="0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vehicle_id</a:t>
            </a:r>
            <a:r>
              <a:rPr lang="en-US" sz="1600" b="1" i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x, y</a:t>
            </a:r>
            <a:endParaRPr lang="en-US" sz="2000" b="1" i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F97C1B5-5420-BA78-00C3-52AF8A3DA38B}"/>
              </a:ext>
            </a:extLst>
          </p:cNvPr>
          <p:cNvSpPr txBox="1"/>
          <p:nvPr/>
        </p:nvSpPr>
        <p:spPr>
          <a:xfrm>
            <a:off x="6498370" y="4822195"/>
            <a:ext cx="540330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romanLcPeriod"/>
            </a:pPr>
            <a:r>
              <a:rPr lang="en-US" sz="2000" b="1" dirty="0">
                <a:latin typeface="Aparajita" panose="02020603050405020304" pitchFamily="18" charset="0"/>
                <a:cs typeface="Aparajita" panose="02020603050405020304" pitchFamily="18" charset="0"/>
              </a:rPr>
              <a:t>Kalman Filter (Physics-based)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parajita" panose="02020603050405020304" pitchFamily="18" charset="0"/>
                <a:cs typeface="Aparajita" panose="02020603050405020304" pitchFamily="18" charset="0"/>
              </a:rPr>
              <a:t>Handles noisy detections &amp; smooths trajectory	</a:t>
            </a:r>
          </a:p>
          <a:p>
            <a:pPr marL="514350" indent="-514350">
              <a:buFont typeface="+mj-lt"/>
              <a:buAutoNum type="romanLcPeriod" startAt="2"/>
            </a:pPr>
            <a:r>
              <a:rPr lang="en-US" sz="2000" b="1" dirty="0">
                <a:latin typeface="Aparajita" panose="02020603050405020304" pitchFamily="18" charset="0"/>
                <a:cs typeface="Aparajita" panose="02020603050405020304" pitchFamily="18" charset="0"/>
              </a:rPr>
              <a:t>LSTM (DL-based)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parajita" panose="02020603050405020304" pitchFamily="18" charset="0"/>
                <a:cs typeface="Aparajita" panose="02020603050405020304" pitchFamily="18" charset="0"/>
              </a:rPr>
              <a:t>	Predicts next </a:t>
            </a:r>
            <a:r>
              <a:rPr lang="en-US" sz="2000" b="1" dirty="0">
                <a:latin typeface="Aparajita" panose="02020603050405020304" pitchFamily="18" charset="0"/>
                <a:cs typeface="Aparajita" panose="02020603050405020304" pitchFamily="18" charset="0"/>
              </a:rPr>
              <a:t>10 frames </a:t>
            </a:r>
            <a:r>
              <a:rPr lang="en-US" sz="2000" dirty="0">
                <a:latin typeface="Aparajita" panose="02020603050405020304" pitchFamily="18" charset="0"/>
                <a:cs typeface="Aparajita" panose="02020603050405020304" pitchFamily="18" charset="0"/>
              </a:rPr>
              <a:t>for each vehicle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4587E81-78C0-2D98-6649-E58FB5B23FBE}"/>
              </a:ext>
            </a:extLst>
          </p:cNvPr>
          <p:cNvSpPr txBox="1"/>
          <p:nvPr/>
        </p:nvSpPr>
        <p:spPr>
          <a:xfrm>
            <a:off x="6498371" y="4244737"/>
            <a:ext cx="54033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5.  TRAJECTORY PREDICTIONS</a:t>
            </a:r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6A8FE516-AD4F-C50E-F0A2-DE1BCC23AA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5729" y="2127326"/>
            <a:ext cx="3600906" cy="1941113"/>
          </a:xfrm>
          <a:prstGeom prst="rect">
            <a:avLst/>
          </a:prstGeom>
        </p:spPr>
      </p:pic>
      <p:pic>
        <p:nvPicPr>
          <p:cNvPr id="80" name="Recording 2025-03-28 025857">
            <a:hlinkClick r:id="" action="ppaction://media"/>
            <a:extLst>
              <a:ext uri="{FF2B5EF4-FFF2-40B4-BE49-F238E27FC236}">
                <a16:creationId xmlns:a16="http://schemas.microsoft.com/office/drawing/2014/main" id="{871CE52A-22DD-5AF1-8CFF-D52F924A04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9958" y="1714721"/>
            <a:ext cx="1958222" cy="1036226"/>
          </a:xfrm>
          <a:prstGeom prst="rect">
            <a:avLst/>
          </a:prstGeom>
        </p:spPr>
      </p:pic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CC32E572-2F16-F274-F048-6C7B4E043436}"/>
              </a:ext>
            </a:extLst>
          </p:cNvPr>
          <p:cNvCxnSpPr/>
          <p:nvPr/>
        </p:nvCxnSpPr>
        <p:spPr>
          <a:xfrm>
            <a:off x="-193040" y="934720"/>
            <a:ext cx="129235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5898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57" fill="hold" display="0">
                  <p:stCondLst>
                    <p:cond delay="indefinite"/>
                  </p:stCondLst>
                </p:cTn>
                <p:tgtEl>
                  <p:spTgt spid="80"/>
                </p:tgtEl>
              </p:cMediaNode>
            </p:video>
          </p:childTnLst>
        </p:cTn>
      </p:par>
    </p:tnLst>
    <p:bldLst>
      <p:bldP spid="8" grpId="0"/>
      <p:bldP spid="27" grpId="0"/>
      <p:bldP spid="30" grpId="0"/>
      <p:bldP spid="4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463CC168-7A32-A7BF-45CF-91DB2013E2FC}"/>
              </a:ext>
            </a:extLst>
          </p:cNvPr>
          <p:cNvSpPr txBox="1">
            <a:spLocks/>
          </p:cNvSpPr>
          <p:nvPr/>
        </p:nvSpPr>
        <p:spPr>
          <a:xfrm>
            <a:off x="593558" y="607764"/>
            <a:ext cx="11133220" cy="12519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000" b="1" dirty="0">
                <a:latin typeface="Aparajita" panose="02020603050405020304" pitchFamily="18" charset="0"/>
                <a:cs typeface="Aparajita" panose="02020603050405020304" pitchFamily="18" charset="0"/>
              </a:rPr>
              <a:t>Scope for Improvement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A80266-AE1C-8468-0FF6-D2CA62B89C75}"/>
              </a:ext>
            </a:extLst>
          </p:cNvPr>
          <p:cNvSpPr txBox="1"/>
          <p:nvPr/>
        </p:nvSpPr>
        <p:spPr>
          <a:xfrm>
            <a:off x="593558" y="1954343"/>
            <a:ext cx="1113322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800" b="1" dirty="0">
                <a:solidFill>
                  <a:srgbClr val="C000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Fine-tuned</a:t>
            </a:r>
            <a:r>
              <a:rPr lang="en-US" sz="2800" b="1" dirty="0">
                <a:latin typeface="Aparajita" panose="02020603050405020304" pitchFamily="18" charset="0"/>
                <a:cs typeface="Aparajita" panose="02020603050405020304" pitchFamily="18" charset="0"/>
              </a:rPr>
              <a:t> </a:t>
            </a:r>
            <a:r>
              <a:rPr lang="en-US" sz="2800" dirty="0">
                <a:latin typeface="Aparajita" panose="02020603050405020304" pitchFamily="18" charset="0"/>
                <a:cs typeface="Aparajita" panose="02020603050405020304" pitchFamily="18" charset="0"/>
              </a:rPr>
              <a:t>YOLO Model for Detection &amp; Tracking : Improving accuracy in challenging conditions (night, foggy, etc.)</a:t>
            </a:r>
          </a:p>
          <a:p>
            <a:pPr marL="457200" indent="-457200">
              <a:buFont typeface="+mj-lt"/>
              <a:buAutoNum type="arabicPeriod"/>
            </a:pPr>
            <a:endParaRPr lang="en-US" sz="2800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800" b="1" dirty="0">
                <a:solidFill>
                  <a:srgbClr val="C000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More data </a:t>
            </a:r>
            <a:r>
              <a:rPr lang="en-US" sz="2800" dirty="0">
                <a:latin typeface="Aparajita" panose="02020603050405020304" pitchFamily="18" charset="0"/>
                <a:cs typeface="Aparajita" panose="02020603050405020304" pitchFamily="18" charset="0"/>
              </a:rPr>
              <a:t>for LSTM training</a:t>
            </a:r>
          </a:p>
          <a:p>
            <a:pPr marL="457200" indent="-457200">
              <a:buFont typeface="+mj-lt"/>
              <a:buAutoNum type="arabicPeriod"/>
            </a:pPr>
            <a:endParaRPr lang="en-US" sz="2800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800" dirty="0">
                <a:latin typeface="Aparajita" panose="02020603050405020304" pitchFamily="18" charset="0"/>
                <a:cs typeface="Aparajita" panose="02020603050405020304" pitchFamily="18" charset="0"/>
              </a:rPr>
              <a:t>Exploring SOTA </a:t>
            </a:r>
            <a:r>
              <a:rPr lang="en-US" sz="2800" b="1" dirty="0">
                <a:solidFill>
                  <a:srgbClr val="C000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models</a:t>
            </a:r>
            <a:r>
              <a:rPr lang="en-US" sz="2800" dirty="0">
                <a:latin typeface="Aparajita" panose="02020603050405020304" pitchFamily="18" charset="0"/>
                <a:cs typeface="Aparajita" panose="02020603050405020304" pitchFamily="18" charset="0"/>
              </a:rPr>
              <a:t> for trajectory prediction</a:t>
            </a:r>
          </a:p>
          <a:p>
            <a:pPr marL="457200" indent="-457200">
              <a:buFont typeface="+mj-lt"/>
              <a:buAutoNum type="arabicPeriod"/>
            </a:pPr>
            <a:endParaRPr lang="en-US" sz="2800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800" dirty="0">
                <a:latin typeface="Aparajita" panose="02020603050405020304" pitchFamily="18" charset="0"/>
                <a:cs typeface="Aparajita" panose="02020603050405020304" pitchFamily="18" charset="0"/>
              </a:rPr>
              <a:t>Integrate Predicted Trajectories with </a:t>
            </a:r>
            <a:r>
              <a:rPr lang="en-US" sz="2800" b="1" dirty="0">
                <a:solidFill>
                  <a:srgbClr val="C000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Driver Data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7D38B0C-D177-E6DB-5128-23AF233836BC}"/>
              </a:ext>
            </a:extLst>
          </p:cNvPr>
          <p:cNvCxnSpPr/>
          <p:nvPr/>
        </p:nvCxnSpPr>
        <p:spPr>
          <a:xfrm>
            <a:off x="-193040" y="1270000"/>
            <a:ext cx="1292352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0840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02EF2DEA-3AE5-180B-94E4-7A0714A32E85}"/>
              </a:ext>
            </a:extLst>
          </p:cNvPr>
          <p:cNvSpPr txBox="1">
            <a:spLocks/>
          </p:cNvSpPr>
          <p:nvPr/>
        </p:nvSpPr>
        <p:spPr>
          <a:xfrm>
            <a:off x="529390" y="2931160"/>
            <a:ext cx="11133220" cy="12519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5400" b="1" dirty="0">
                <a:latin typeface="Aparajita" panose="02020603050405020304" pitchFamily="18" charset="0"/>
                <a:cs typeface="Aparajita" panose="02020603050405020304" pitchFamily="18" charset="0"/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25913476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247</Words>
  <Application>Microsoft Office PowerPoint</Application>
  <PresentationFormat>Widescreen</PresentationFormat>
  <Paragraphs>43</Paragraphs>
  <Slides>5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Aparajita</vt:lpstr>
      <vt:lpstr>Aptos</vt:lpstr>
      <vt:lpstr>Aptos Display</vt:lpstr>
      <vt:lpstr>Arial</vt:lpstr>
      <vt:lpstr>Times New Roman</vt:lpstr>
      <vt:lpstr>Office Theme</vt:lpstr>
      <vt:lpstr>CEN-300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KRISH SHARMA</dc:creator>
  <cp:lastModifiedBy>KRISH SHARMA</cp:lastModifiedBy>
  <cp:revision>2</cp:revision>
  <dcterms:created xsi:type="dcterms:W3CDTF">2025-03-27T21:10:24Z</dcterms:created>
  <dcterms:modified xsi:type="dcterms:W3CDTF">2025-03-28T05:51:36Z</dcterms:modified>
</cp:coreProperties>
</file>

<file path=docProps/thumbnail.jpeg>
</file>